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9"/>
  </p:notesMasterIdLst>
  <p:handoutMasterIdLst>
    <p:handoutMasterId r:id="rId40"/>
  </p:handoutMasterIdLst>
  <p:sldIdLst>
    <p:sldId id="411" r:id="rId2"/>
    <p:sldId id="384" r:id="rId3"/>
    <p:sldId id="387" r:id="rId4"/>
    <p:sldId id="398" r:id="rId5"/>
    <p:sldId id="409" r:id="rId6"/>
    <p:sldId id="399" r:id="rId7"/>
    <p:sldId id="392" r:id="rId8"/>
    <p:sldId id="408" r:id="rId9"/>
    <p:sldId id="400" r:id="rId10"/>
    <p:sldId id="389" r:id="rId11"/>
    <p:sldId id="402" r:id="rId12"/>
    <p:sldId id="364" r:id="rId13"/>
    <p:sldId id="418" r:id="rId14"/>
    <p:sldId id="395" r:id="rId15"/>
    <p:sldId id="396" r:id="rId16"/>
    <p:sldId id="403" r:id="rId17"/>
    <p:sldId id="397" r:id="rId18"/>
    <p:sldId id="404" r:id="rId19"/>
    <p:sldId id="401" r:id="rId20"/>
    <p:sldId id="421" r:id="rId21"/>
    <p:sldId id="419" r:id="rId22"/>
    <p:sldId id="405" r:id="rId23"/>
    <p:sldId id="412" r:id="rId24"/>
    <p:sldId id="413" r:id="rId25"/>
    <p:sldId id="414" r:id="rId26"/>
    <p:sldId id="415" r:id="rId27"/>
    <p:sldId id="417" r:id="rId28"/>
    <p:sldId id="422" r:id="rId29"/>
    <p:sldId id="416" r:id="rId30"/>
    <p:sldId id="420" r:id="rId31"/>
    <p:sldId id="423" r:id="rId32"/>
    <p:sldId id="424" r:id="rId33"/>
    <p:sldId id="425" r:id="rId34"/>
    <p:sldId id="426" r:id="rId35"/>
    <p:sldId id="428" r:id="rId36"/>
    <p:sldId id="429" r:id="rId37"/>
    <p:sldId id="431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8585"/>
    <a:srgbClr val="548235"/>
    <a:srgbClr val="A6A6A6"/>
    <a:srgbClr val="7F7F7F"/>
    <a:srgbClr val="2F5597"/>
    <a:srgbClr val="C55A11"/>
    <a:srgbClr val="F8CBAD"/>
    <a:srgbClr val="BDD7EE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5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70.png"/><Relationship Id="rId4" Type="http://schemas.openxmlformats.org/officeDocument/2006/relationships/image" Target="../media/image37.pn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microsoft.com/office/2007/relationships/hdphoto" Target="../media/hdphoto1.wdp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필터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27D5F2-B836-4E8F-9C33-4049AF50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866" y="1268413"/>
            <a:ext cx="2469962" cy="30357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8173378" y="4039550"/>
            <a:ext cx="541133" cy="17477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851296"/>
              </p:ext>
            </p:extLst>
          </p:nvPr>
        </p:nvGraphicFramePr>
        <p:xfrm>
          <a:off x="695324" y="2314258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적용 버튼을 클릭하면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04357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A024478-DC81-4E62-88D8-7BD89D8E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388368"/>
            <a:ext cx="2720009" cy="28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32FC3EB-33E7-44AE-8A16-4CF1159D9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6" y="1282911"/>
            <a:ext cx="1976526" cy="2429269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724393"/>
              </p:ext>
            </p:extLst>
          </p:nvPr>
        </p:nvGraphicFramePr>
        <p:xfrm>
          <a:off x="1149452" y="1818449"/>
          <a:ext cx="59661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상위 항목들은 초기화 될 경우 모든 하위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52563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8225478" y="3504064"/>
            <a:ext cx="550346" cy="1402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63" y="1281332"/>
            <a:ext cx="1754328" cy="2433426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607733"/>
              </p:ext>
            </p:extLst>
          </p:nvPr>
        </p:nvGraphicFramePr>
        <p:xfrm>
          <a:off x="2132647" y="3985191"/>
          <a:ext cx="792670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055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608965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26077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565491"/>
              </p:ext>
            </p:extLst>
          </p:nvPr>
        </p:nvGraphicFramePr>
        <p:xfrm>
          <a:off x="1151096" y="1382759"/>
          <a:ext cx="9889807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0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3085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 킹</a:t>
                      </a:r>
                      <a:r>
                        <a:rPr lang="en-US" altLang="ko-KR" sz="1000" u="none" strike="noStrike" dirty="0">
                          <a:effectLst/>
                        </a:rPr>
                        <a:t> = 0, </a:t>
                      </a:r>
                      <a:r>
                        <a:rPr lang="ko-KR" altLang="en-US" sz="1000" u="none" strike="noStrike" dirty="0">
                          <a:effectLst/>
                        </a:rPr>
                        <a:t>퀸</a:t>
                      </a:r>
                      <a:r>
                        <a:rPr lang="en-US" altLang="ko-KR" sz="1000" u="none" strike="noStrike" dirty="0">
                          <a:effectLst/>
                        </a:rPr>
                        <a:t> = 1, </a:t>
                      </a:r>
                      <a:r>
                        <a:rPr lang="ko-KR" altLang="en-US" sz="1000" u="none" strike="noStrike" dirty="0">
                          <a:effectLst/>
                        </a:rPr>
                        <a:t>나이트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 = 2,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비숍</a:t>
                      </a:r>
                      <a:r>
                        <a:rPr lang="en-US" altLang="ko-KR" sz="1000" u="none" strike="noStrike" dirty="0">
                          <a:effectLst/>
                        </a:rPr>
                        <a:t> = 3, </a:t>
                      </a:r>
                      <a:r>
                        <a:rPr lang="ko-KR" altLang="en-US" sz="1000" u="none" strike="noStrike" dirty="0">
                          <a:effectLst/>
                        </a:rPr>
                        <a:t>루크</a:t>
                      </a:r>
                      <a:r>
                        <a:rPr lang="en-US" altLang="ko-KR" sz="1000" u="none" strike="noStrike" dirty="0">
                          <a:effectLst/>
                        </a:rPr>
                        <a:t> = 4, </a:t>
                      </a:r>
                      <a:r>
                        <a:rPr lang="ko-KR" altLang="en-US" sz="1000" u="none" strike="noStrike" dirty="0">
                          <a:effectLst/>
                        </a:rPr>
                        <a:t>폰</a:t>
                      </a:r>
                      <a:r>
                        <a:rPr lang="en-US" altLang="ko-KR" sz="1000" u="none" strike="noStrike" dirty="0">
                          <a:effectLst/>
                        </a:rPr>
                        <a:t> = 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1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휴먼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무소속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검색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6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38A9CA-A221-455E-B039-E77AD7B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6427" y="3061006"/>
            <a:ext cx="4303745" cy="2072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32202E-269E-40DC-8BCA-2BBA489B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6" y="3061007"/>
            <a:ext cx="2631546" cy="20721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540317" y="3143559"/>
            <a:ext cx="2060383" cy="1711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502965"/>
              </p:ext>
            </p:extLst>
          </p:nvPr>
        </p:nvGraphicFramePr>
        <p:xfrm>
          <a:off x="1795303" y="1268413"/>
          <a:ext cx="860139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조절하여 플레이어가 원하는 카드를 찾는데 도움을 주기 위해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검색 창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855A3-4E76-42BB-A9CB-668CDDF5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0" y="3066327"/>
            <a:ext cx="4304149" cy="207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E8C3F-49D6-4F40-A80D-66EBA666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11" y="3066327"/>
            <a:ext cx="2632368" cy="2072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FA7CC-445C-462A-8DD3-C6D0CC1BD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375" y="3226233"/>
            <a:ext cx="214901" cy="2716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C3D4D2-86E7-42C6-8F55-6BF342F21274}"/>
              </a:ext>
            </a:extLst>
          </p:cNvPr>
          <p:cNvSpPr txBox="1"/>
          <p:nvPr/>
        </p:nvSpPr>
        <p:spPr>
          <a:xfrm>
            <a:off x="64118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창에 텍스트 입력 가능 상태로 변환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C045E98-31BE-4B00-93A7-DF9BD4CCF9A0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7150137" y="735072"/>
            <a:ext cx="12700" cy="5159257"/>
          </a:xfrm>
          <a:prstGeom prst="bent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65CB8-A778-4F22-8AD6-C0821AFCAB6A}"/>
              </a:ext>
            </a:extLst>
          </p:cNvPr>
          <p:cNvSpPr/>
          <p:nvPr/>
        </p:nvSpPr>
        <p:spPr>
          <a:xfrm>
            <a:off x="8934354" y="3164681"/>
            <a:ext cx="1590823" cy="1500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499027"/>
              </p:ext>
            </p:extLst>
          </p:nvPr>
        </p:nvGraphicFramePr>
        <p:xfrm>
          <a:off x="1125507" y="1666176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EB2A5A-AC57-4B8A-A214-BE0838443C6D}"/>
              </a:ext>
            </a:extLst>
          </p:cNvPr>
          <p:cNvGrpSpPr>
            <a:grpSpLocks noChangeAspect="1"/>
          </p:cNvGrpSpPr>
          <p:nvPr/>
        </p:nvGrpSpPr>
        <p:grpSpPr>
          <a:xfrm>
            <a:off x="1128028" y="3422629"/>
            <a:ext cx="3076821" cy="2422798"/>
            <a:chOff x="2722827" y="3898415"/>
            <a:chExt cx="2631546" cy="20721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2827" y="3898415"/>
              <a:ext cx="2631546" cy="207217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3549205" y="3983039"/>
              <a:ext cx="1623315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2BF613-E9F5-45E2-BD68-846F23C9BA0E}"/>
              </a:ext>
            </a:extLst>
          </p:cNvPr>
          <p:cNvGrpSpPr>
            <a:grpSpLocks noChangeAspect="1"/>
          </p:cNvGrpSpPr>
          <p:nvPr/>
        </p:nvGrpSpPr>
        <p:grpSpPr>
          <a:xfrm>
            <a:off x="5104378" y="3422629"/>
            <a:ext cx="3079340" cy="2416427"/>
            <a:chOff x="6729870" y="3898415"/>
            <a:chExt cx="2633700" cy="206672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9870" y="3898415"/>
              <a:ext cx="2633700" cy="206672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7537008" y="3993113"/>
              <a:ext cx="241396" cy="2384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98EB6A-ED5A-4E10-B643-4C391BB1478C}"/>
              </a:ext>
            </a:extLst>
          </p:cNvPr>
          <p:cNvCxnSpPr>
            <a:cxnSpLocks/>
            <a:stCxn id="35" idx="2"/>
            <a:endCxn id="15" idx="1"/>
          </p:cNvCxnSpPr>
          <p:nvPr/>
        </p:nvCxnSpPr>
        <p:spPr>
          <a:xfrm rot="5400000" flipH="1" flipV="1">
            <a:off x="4659042" y="2502975"/>
            <a:ext cx="219288" cy="2558805"/>
          </a:xfrm>
          <a:prstGeom prst="bentConnector4">
            <a:avLst>
              <a:gd name="adj1" fmla="val -104246"/>
              <a:gd name="adj2" fmla="val 521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553324" y="1909623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97390DC-EB63-4B98-A649-5079F9C815E8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233433" y="1830197"/>
            <a:ext cx="5897409" cy="322021"/>
          </a:xfrm>
          <a:prstGeom prst="bentConnector3">
            <a:avLst>
              <a:gd name="adj1" fmla="val 25773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8CF083-1FA4-4B22-A022-BAD794E8566A}"/>
              </a:ext>
            </a:extLst>
          </p:cNvPr>
          <p:cNvSpPr txBox="1"/>
          <p:nvPr/>
        </p:nvSpPr>
        <p:spPr>
          <a:xfrm>
            <a:off x="112550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 클릭으로 검색 창 활성화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C610A1-0CA6-419D-9EB7-28C5C5B0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33" y="3620411"/>
            <a:ext cx="214901" cy="2716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14D701-E051-43E4-A377-42AFEE4A6895}"/>
              </a:ext>
            </a:extLst>
          </p:cNvPr>
          <p:cNvSpPr txBox="1"/>
          <p:nvPr/>
        </p:nvSpPr>
        <p:spPr>
          <a:xfrm>
            <a:off x="510185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커서 및 한영키 상태 표기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125" y="3422629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68195"/>
              </p:ext>
            </p:extLst>
          </p:nvPr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700606A-ED57-46B0-B271-1CDF777DAB72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2390776" y="1605190"/>
            <a:ext cx="6646637" cy="320265"/>
          </a:xfrm>
          <a:prstGeom prst="bentConnector3">
            <a:avLst>
              <a:gd name="adj1" fmla="val 2377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E7D05E-5AC7-4134-8D52-0B886988E711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2796831"/>
            <a:ext cx="2652904" cy="1143683"/>
            <a:chOff x="788507" y="3334512"/>
            <a:chExt cx="2932775" cy="12643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8B57A59-30BA-4C96-A844-BEADB0902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88507" y="3334512"/>
              <a:ext cx="2932775" cy="1016816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76B8F55-210D-45F9-8B69-5203710EEA29}"/>
                </a:ext>
              </a:extLst>
            </p:cNvPr>
            <p:cNvSpPr/>
            <p:nvPr/>
          </p:nvSpPr>
          <p:spPr>
            <a:xfrm>
              <a:off x="1394265" y="3477810"/>
              <a:ext cx="328337" cy="10846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FF2AE2B-A06C-41FA-86C3-1488385B5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2493" y="3532043"/>
              <a:ext cx="160217" cy="202497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24E7D6-7DB5-4401-A97D-66BB6C6BEF32}"/>
                </a:ext>
              </a:extLst>
            </p:cNvPr>
            <p:cNvSpPr txBox="1"/>
            <p:nvPr/>
          </p:nvSpPr>
          <p:spPr>
            <a:xfrm>
              <a:off x="788507" y="4352628"/>
              <a:ext cx="29327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범위 선택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CCF7C6-C852-4F12-8A66-358BD9962238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3959298"/>
            <a:ext cx="2652904" cy="1143683"/>
            <a:chOff x="4040926" y="3307229"/>
            <a:chExt cx="2932775" cy="126433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AF9CD83-ABAA-4D8C-8D46-BCA8F2F07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5970"/>
            <a:stretch/>
          </p:blipFill>
          <p:spPr>
            <a:xfrm>
              <a:off x="4040926" y="3307229"/>
              <a:ext cx="2932775" cy="1016816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91F5B75-EFF0-4A02-9915-0B55B621FC02}"/>
                </a:ext>
              </a:extLst>
            </p:cNvPr>
            <p:cNvSpPr/>
            <p:nvPr/>
          </p:nvSpPr>
          <p:spPr>
            <a:xfrm>
              <a:off x="4644440" y="3448548"/>
              <a:ext cx="328337" cy="77948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F79871-1452-4A26-85B2-D7DC796AFA20}"/>
                </a:ext>
              </a:extLst>
            </p:cNvPr>
            <p:cNvSpPr txBox="1"/>
            <p:nvPr/>
          </p:nvSpPr>
          <p:spPr>
            <a:xfrm>
              <a:off x="4040926" y="432534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가능 범위 펼치기 → 범위 선택</a:t>
              </a:r>
              <a:endParaRPr lang="en-US" altLang="ko-KR" sz="10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A79DA19-CE6D-47B5-BC5B-115012DED24F}"/>
                </a:ext>
              </a:extLst>
            </p:cNvPr>
            <p:cNvSpPr/>
            <p:nvPr/>
          </p:nvSpPr>
          <p:spPr>
            <a:xfrm>
              <a:off x="4644440" y="3667915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3B1FFBE-FC57-4BCB-B0A1-96B59BAC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316" y="3714388"/>
              <a:ext cx="160217" cy="20249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83CCAD-65AA-4DDB-88BC-E7A15E01C1C2}"/>
              </a:ext>
            </a:extLst>
          </p:cNvPr>
          <p:cNvGrpSpPr>
            <a:grpSpLocks noChangeAspect="1"/>
          </p:cNvGrpSpPr>
          <p:nvPr/>
        </p:nvGrpSpPr>
        <p:grpSpPr>
          <a:xfrm>
            <a:off x="1144234" y="5125359"/>
            <a:ext cx="2652904" cy="1142507"/>
            <a:chOff x="7295132" y="3297879"/>
            <a:chExt cx="2932775" cy="1263037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AA036AF-F86D-4F31-99F9-EFB75F39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5970"/>
            <a:stretch/>
          </p:blipFill>
          <p:spPr>
            <a:xfrm>
              <a:off x="7295132" y="3297879"/>
              <a:ext cx="2932775" cy="1016816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AB84C62-D669-48C1-9505-47E93B1D91C4}"/>
                </a:ext>
              </a:extLst>
            </p:cNvPr>
            <p:cNvSpPr/>
            <p:nvPr/>
          </p:nvSpPr>
          <p:spPr>
            <a:xfrm>
              <a:off x="7898645" y="3442478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60B6DD-1915-4761-8146-AD0F5E071EAB}"/>
                </a:ext>
              </a:extLst>
            </p:cNvPr>
            <p:cNvSpPr txBox="1"/>
            <p:nvPr/>
          </p:nvSpPr>
          <p:spPr>
            <a:xfrm>
              <a:off x="7306098" y="431469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범위 변경 및 선택 가능 범위 닫기</a:t>
              </a:r>
            </a:p>
          </p:txBody>
        </p:sp>
      </p:grp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199013"/>
              </p:ext>
            </p:extLst>
          </p:nvPr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6AC5D09-10C3-45CA-83D0-F674FE9F056A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2552700" y="1484126"/>
            <a:ext cx="5838824" cy="346217"/>
          </a:xfrm>
          <a:prstGeom prst="bentConnector3">
            <a:avLst>
              <a:gd name="adj1" fmla="val 1411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83024"/>
              </p:ext>
            </p:extLst>
          </p:nvPr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635972" y="-2121119"/>
            <a:ext cx="224981" cy="8543924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00216FE-A5F9-48C9-BCFE-41D76064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70"/>
          <a:stretch/>
        </p:blipFill>
        <p:spPr>
          <a:xfrm>
            <a:off x="1034959" y="4243819"/>
            <a:ext cx="3713232" cy="128740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680780-A647-47D0-9337-409A35F31C4C}"/>
              </a:ext>
            </a:extLst>
          </p:cNvPr>
          <p:cNvSpPr/>
          <p:nvPr/>
        </p:nvSpPr>
        <p:spPr>
          <a:xfrm>
            <a:off x="4297096" y="4407244"/>
            <a:ext cx="151645" cy="1653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266F48-C3D3-4C50-98A7-9F66A701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876" y="4489930"/>
            <a:ext cx="202853" cy="256384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24736B-B392-41C7-89D5-BBFA1BB26B68}"/>
              </a:ext>
            </a:extLst>
          </p:cNvPr>
          <p:cNvSpPr txBox="1"/>
          <p:nvPr/>
        </p:nvSpPr>
        <p:spPr>
          <a:xfrm>
            <a:off x="1439666" y="5531228"/>
            <a:ext cx="2903818" cy="277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지우기 버튼 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5749005" y="4243819"/>
            <a:ext cx="3713231" cy="1564607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 flipV="1">
            <a:off x="4593729" y="4489930"/>
            <a:ext cx="2350054" cy="1281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905" y="3531156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690758"/>
              </p:ext>
            </p:extLst>
          </p:nvPr>
        </p:nvGraphicFramePr>
        <p:xfrm>
          <a:off x="788507" y="1915418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7138461" y="1718929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281781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324736"/>
              </p:ext>
            </p:extLst>
          </p:nvPr>
        </p:nvGraphicFramePr>
        <p:xfrm>
          <a:off x="1795303" y="1268413"/>
          <a:ext cx="860139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다양한 조건을 설정하고 해당 조건을 만족하는 카드를 찾는데 도움을 주기 위해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29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798106"/>
              <a:ext cx="330200" cy="22489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2905474"/>
              <a:ext cx="243516" cy="307777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2AFFD8F-632E-4881-BEF0-15B619AF2572}"/>
              </a:ext>
            </a:extLst>
          </p:cNvPr>
          <p:cNvGrpSpPr/>
          <p:nvPr/>
        </p:nvGrpSpPr>
        <p:grpSpPr>
          <a:xfrm>
            <a:off x="6539147" y="3061005"/>
            <a:ext cx="4308822" cy="2083768"/>
            <a:chOff x="6090249" y="3892290"/>
            <a:chExt cx="4882552" cy="23612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DBEA602-D581-40AF-BE46-BF326DF3E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1" y="3892292"/>
              <a:ext cx="4876800" cy="236122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B4ED43-423D-4E6F-8F41-6B97DA13E5DF}"/>
                </a:ext>
              </a:extLst>
            </p:cNvPr>
            <p:cNvSpPr/>
            <p:nvPr/>
          </p:nvSpPr>
          <p:spPr>
            <a:xfrm>
              <a:off x="6090249" y="3892290"/>
              <a:ext cx="1927683" cy="234808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D7E7134-B5DE-4933-8ED1-CDBCCF7CD741}"/>
              </a:ext>
            </a:extLst>
          </p:cNvPr>
          <p:cNvSpPr txBox="1"/>
          <p:nvPr/>
        </p:nvSpPr>
        <p:spPr>
          <a:xfrm>
            <a:off x="6539147" y="5119708"/>
            <a:ext cx="4303745" cy="27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설정창 팝업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4716143" y="2274088"/>
            <a:ext cx="599248" cy="304676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9CBD854-C62D-4D44-A72B-8E2114BD2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224" y="3061007"/>
            <a:ext cx="1696092" cy="20845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B16A48-8FA5-494B-9608-D834AEE69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8627" y="3072600"/>
            <a:ext cx="2631546" cy="20721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51A59F-3629-4987-8B89-76571E4AA6A3}"/>
              </a:ext>
            </a:extLst>
          </p:cNvPr>
          <p:cNvSpPr/>
          <p:nvPr/>
        </p:nvSpPr>
        <p:spPr>
          <a:xfrm>
            <a:off x="3231360" y="3327785"/>
            <a:ext cx="291399" cy="17005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589007"/>
              </p:ext>
            </p:extLst>
          </p:nvPr>
        </p:nvGraphicFramePr>
        <p:xfrm>
          <a:off x="1084262" y="1587478"/>
          <a:ext cx="1002347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32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45756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54606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117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67467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검색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Use Condition)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594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7584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68966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정렬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1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790347"/>
              </p:ext>
            </p:extLst>
          </p:nvPr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정렬 순서를 설정하여 플레이어가 원하는 조건의 카드를 빠르게 찾을 수 있게 하기 위하여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능력치를 비교하거나 일정 조건 이상의 카드를 찾는데 도움을 주기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순서 설정창 팝업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760719-E76E-455E-B17B-4C901E6A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31" y="3042838"/>
            <a:ext cx="1687458" cy="207687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4746251" y="2420575"/>
            <a:ext cx="411712" cy="2919441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545385"/>
              </p:ext>
            </p:extLst>
          </p:nvPr>
        </p:nvGraphicFramePr>
        <p:xfrm>
          <a:off x="762263" y="2325583"/>
          <a:ext cx="51946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설정 버튼을 클릭하는 것으로 정렬 순서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팝업 시 현재 설정되어 있는 설정 값이 입력되어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최초 팝업 시 기본 정렬 순서가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설정창의 설정은 정렬 기준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1D781C8-4618-4D09-B449-D7169F1345BC}"/>
              </a:ext>
            </a:extLst>
          </p:cNvPr>
          <p:cNvGrpSpPr>
            <a:grpSpLocks noChangeAspect="1"/>
          </p:cNvGrpSpPr>
          <p:nvPr/>
        </p:nvGrpSpPr>
        <p:grpSpPr>
          <a:xfrm>
            <a:off x="6235120" y="1862638"/>
            <a:ext cx="5261555" cy="3576626"/>
            <a:chOff x="6790812" y="1825183"/>
            <a:chExt cx="4324814" cy="2939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897FE-7C5C-4A3D-A2A7-AF0C2582E49A}"/>
                </a:ext>
              </a:extLst>
            </p:cNvPr>
            <p:cNvSpPr txBox="1"/>
            <p:nvPr/>
          </p:nvSpPr>
          <p:spPr>
            <a:xfrm>
              <a:off x="6790812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설정 초기화 상태</a:t>
              </a:r>
              <a:r>
                <a:rPr lang="en-US" altLang="ko-KR" sz="1100" dirty="0"/>
                <a:t>)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5866D80-3C90-4808-A0C3-26DB1392D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2829" y="1835119"/>
              <a:ext cx="2092797" cy="25757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4B3B0-FEEE-4A5B-89FA-85F09F1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0812" y="1825183"/>
              <a:ext cx="2092797" cy="2575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09E275-8C3B-4ABE-8093-622A3D13AFF2}"/>
                </a:ext>
              </a:extLst>
            </p:cNvPr>
            <p:cNvSpPr txBox="1"/>
            <p:nvPr/>
          </p:nvSpPr>
          <p:spPr>
            <a:xfrm>
              <a:off x="9022829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최초 진입 및 기본 정렬 상태</a:t>
              </a:r>
              <a:r>
                <a:rPr lang="en-US" altLang="ko-KR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90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ABA19E-9644-400B-A4B8-4DE2A8F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80" y="1293216"/>
            <a:ext cx="2226910" cy="27408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542F53-9D73-4EC4-BD65-E0F4065E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4060113" y="4615763"/>
            <a:ext cx="2555438" cy="1275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1D0E08-CC51-4066-8993-C715E0318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1274514" y="4615763"/>
            <a:ext cx="2555438" cy="127527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기준 항목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499021"/>
              </p:ext>
            </p:extLst>
          </p:nvPr>
        </p:nvGraphicFramePr>
        <p:xfrm>
          <a:off x="1118510" y="1293216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기준 항목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될 경우 정렬 우선도가 부여되고 차순이 오름 차순으로 설정된다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55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 될 경우 정렬 우선도가 삭제되고 차순 설정이 비활성화된다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31759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>
            <a:spLocks noChangeAspect="1"/>
          </p:cNvSpPr>
          <p:nvPr/>
        </p:nvSpPr>
        <p:spPr>
          <a:xfrm>
            <a:off x="9135762" y="1578397"/>
            <a:ext cx="735525" cy="20646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118275" y="-1806853"/>
            <a:ext cx="102541" cy="6667960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2C8461D-66C1-4F11-BBF8-1046CF93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1281487" y="2942986"/>
            <a:ext cx="2555438" cy="1275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7EADB5-5759-48AE-BB37-1DA0858B0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4060113" y="2942986"/>
            <a:ext cx="2555438" cy="1275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E09BA4-414F-4B01-A8CB-80248F2FEE76}"/>
              </a:ext>
            </a:extLst>
          </p:cNvPr>
          <p:cNvSpPr/>
          <p:nvPr/>
        </p:nvSpPr>
        <p:spPr>
          <a:xfrm>
            <a:off x="1358538" y="3901474"/>
            <a:ext cx="51643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AF3FB2-CABE-4283-AE64-F8349D3F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4034028"/>
            <a:ext cx="274475" cy="346906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19675-38E4-48EE-B50C-E775ECC99DD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038890" y="4009389"/>
            <a:ext cx="4062926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AF134-0B54-46A0-A0C7-E2E46A46108B}"/>
              </a:ext>
            </a:extLst>
          </p:cNvPr>
          <p:cNvSpPr/>
          <p:nvPr/>
        </p:nvSpPr>
        <p:spPr>
          <a:xfrm>
            <a:off x="6101816" y="3901474"/>
            <a:ext cx="16718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FF6BC3-AF3E-4CC1-BC08-CD0E5ECA2925}"/>
              </a:ext>
            </a:extLst>
          </p:cNvPr>
          <p:cNvSpPr/>
          <p:nvPr/>
        </p:nvSpPr>
        <p:spPr>
          <a:xfrm>
            <a:off x="6338283" y="3901474"/>
            <a:ext cx="16718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3DAF73D-8E88-45C7-99E4-012627BF0580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V="1">
            <a:off x="2038890" y="3901474"/>
            <a:ext cx="4382987" cy="306007"/>
          </a:xfrm>
          <a:prstGeom prst="bentConnector4">
            <a:avLst>
              <a:gd name="adj1" fmla="val 49046"/>
              <a:gd name="adj2" fmla="val 17470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FABE0E-1D03-4FB1-80DA-030B2826E391}"/>
              </a:ext>
            </a:extLst>
          </p:cNvPr>
          <p:cNvSpPr txBox="1"/>
          <p:nvPr/>
        </p:nvSpPr>
        <p:spPr>
          <a:xfrm>
            <a:off x="1281487" y="4311683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활성화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A24C87-C764-4EDE-92A2-752A66E6C078}"/>
              </a:ext>
            </a:extLst>
          </p:cNvPr>
          <p:cNvSpPr txBox="1"/>
          <p:nvPr/>
        </p:nvSpPr>
        <p:spPr>
          <a:xfrm>
            <a:off x="4060113" y="4227045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부여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오름차순으로 설정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E7E02-9711-47A1-9EB9-715255E59548}"/>
              </a:ext>
            </a:extLst>
          </p:cNvPr>
          <p:cNvSpPr/>
          <p:nvPr/>
        </p:nvSpPr>
        <p:spPr>
          <a:xfrm>
            <a:off x="1358538" y="5574251"/>
            <a:ext cx="51643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CF8F8A0-228A-47E0-A580-06486F27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5706805"/>
            <a:ext cx="274475" cy="346906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9E6C13-9316-4E56-AC2B-CACEDAA781A3}"/>
              </a:ext>
            </a:extLst>
          </p:cNvPr>
          <p:cNvSpPr/>
          <p:nvPr/>
        </p:nvSpPr>
        <p:spPr>
          <a:xfrm>
            <a:off x="6118874" y="5574251"/>
            <a:ext cx="40662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6F55A-B031-468E-8EB9-FC132912D105}"/>
              </a:ext>
            </a:extLst>
          </p:cNvPr>
          <p:cNvSpPr txBox="1"/>
          <p:nvPr/>
        </p:nvSpPr>
        <p:spPr>
          <a:xfrm>
            <a:off x="1281487" y="5984460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비활성화</a:t>
            </a:r>
            <a:endParaRPr lang="en-US" altLang="ko-KR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A0567-5C74-4B69-828E-D1F78B2279B5}"/>
              </a:ext>
            </a:extLst>
          </p:cNvPr>
          <p:cNvSpPr txBox="1"/>
          <p:nvPr/>
        </p:nvSpPr>
        <p:spPr>
          <a:xfrm>
            <a:off x="4060113" y="5899822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삭제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비활성화</a:t>
            </a:r>
            <a:endParaRPr lang="en-US" altLang="ko-KR" sz="11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1689C7-60F1-47F9-986B-DA7920F56D1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038890" y="5682166"/>
            <a:ext cx="4079984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D5AFBC3-4F7E-4C8A-BB73-C74C0A25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379" y="4102863"/>
            <a:ext cx="4186766" cy="22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5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CD61F3-FEF1-49FA-92EE-F1702E94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35" y="1565892"/>
            <a:ext cx="2739415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차순 설정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184076"/>
              </p:ext>
            </p:extLst>
          </p:nvPr>
        </p:nvGraphicFramePr>
        <p:xfrm>
          <a:off x="1025574" y="1304162"/>
          <a:ext cx="71170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70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차순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활성화되면 차순 설정이 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5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 설정은 오름차순과 내림차순이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항목은 밑에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 항목은 숫자 크기를 기준으로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항목의 차순 설정 버튼을 클릭하는 것으로 설정을 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오름차순 ↔ 내림차순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854266" y="1800225"/>
            <a:ext cx="337529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522255" y="-2700552"/>
            <a:ext cx="340722" cy="8660831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394">
            <a:extLst>
              <a:ext uri="{FF2B5EF4-FFF2-40B4-BE49-F238E27FC236}">
                <a16:creationId xmlns:a16="http://schemas.microsoft.com/office/drawing/2014/main" id="{5711919B-F009-4D01-A716-E4FE41EBB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261556"/>
              </p:ext>
            </p:extLst>
          </p:nvPr>
        </p:nvGraphicFramePr>
        <p:xfrm>
          <a:off x="1025574" y="2992241"/>
          <a:ext cx="4066223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2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정렬 기준 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오름차순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가나다 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-ABC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B79E9-D420-4DDE-A7DA-E8F0A69C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56"/>
          <a:stretch/>
        </p:blipFill>
        <p:spPr>
          <a:xfrm>
            <a:off x="1004529" y="4648221"/>
            <a:ext cx="1856029" cy="9056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883C0-877D-4988-BD34-162E25960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454"/>
          <a:stretch/>
        </p:blipFill>
        <p:spPr>
          <a:xfrm>
            <a:off x="3020585" y="4650462"/>
            <a:ext cx="1856029" cy="903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4B55E-61B6-48B6-8E10-6EFD90DD97F9}"/>
              </a:ext>
            </a:extLst>
          </p:cNvPr>
          <p:cNvSpPr/>
          <p:nvPr/>
        </p:nvSpPr>
        <p:spPr>
          <a:xfrm>
            <a:off x="2638764" y="5344440"/>
            <a:ext cx="178256" cy="1595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79523-81CB-438F-B3C1-ABA44431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31" y="5425646"/>
            <a:ext cx="202853" cy="256384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E17520-4323-4800-9941-17AD4215313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61984" y="5424196"/>
            <a:ext cx="1686555" cy="12964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7ADA1-A7AA-4BCF-B738-C9372AC09E97}"/>
              </a:ext>
            </a:extLst>
          </p:cNvPr>
          <p:cNvSpPr/>
          <p:nvPr/>
        </p:nvSpPr>
        <p:spPr>
          <a:xfrm>
            <a:off x="4648539" y="5344440"/>
            <a:ext cx="178256" cy="1595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1666-A166-4A3A-9E4D-0CFA8F2AEA8E}"/>
              </a:ext>
            </a:extLst>
          </p:cNvPr>
          <p:cNvSpPr txBox="1"/>
          <p:nvPr/>
        </p:nvSpPr>
        <p:spPr>
          <a:xfrm>
            <a:off x="1025574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차순 설정 클릭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48294-ED03-4DDC-95D2-AB62B202C7A0}"/>
              </a:ext>
            </a:extLst>
          </p:cNvPr>
          <p:cNvSpPr txBox="1"/>
          <p:nvPr/>
        </p:nvSpPr>
        <p:spPr>
          <a:xfrm>
            <a:off x="3048740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차순 설정 반전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9AED-8471-4F11-90E4-7F5EF0F7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122" y="3405998"/>
            <a:ext cx="2980303" cy="23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3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0A8AD6-963F-4C3E-A1AE-0704A340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94" y="3377467"/>
            <a:ext cx="3470501" cy="2672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B615C6-012D-4F15-929E-96434071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58" y="1460312"/>
            <a:ext cx="2741289" cy="337389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우선도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073572"/>
              </p:ext>
            </p:extLst>
          </p:nvPr>
        </p:nvGraphicFramePr>
        <p:xfrm>
          <a:off x="695324" y="1589103"/>
          <a:ext cx="77266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우선도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되는 순서에 따라서 정렬 우선도가 부여된다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비활성화되면 우선도가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되면 비활성화된 항목의 우선도보다 낮은 우선도를 가진 모든 항목의 우선도가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464880" y="1669244"/>
            <a:ext cx="677331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H="1" flipV="1">
            <a:off x="6459222" y="-2591724"/>
            <a:ext cx="83356" cy="8605292"/>
          </a:xfrm>
          <a:prstGeom prst="bentConnector4">
            <a:avLst>
              <a:gd name="adj1" fmla="val -274245"/>
              <a:gd name="adj2" fmla="val 51968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482005-8F22-40E0-B29F-1CF41617F0AD}"/>
              </a:ext>
            </a:extLst>
          </p:cNvPr>
          <p:cNvGrpSpPr>
            <a:grpSpLocks noChangeAspect="1"/>
          </p:cNvGrpSpPr>
          <p:nvPr/>
        </p:nvGrpSpPr>
        <p:grpSpPr>
          <a:xfrm>
            <a:off x="735627" y="3086505"/>
            <a:ext cx="5065726" cy="3090206"/>
            <a:chOff x="701597" y="2496023"/>
            <a:chExt cx="6096913" cy="37192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A68D5A4-8BBE-421A-8627-AF8F5AFC3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1158"/>
            <a:stretch/>
          </p:blipFill>
          <p:spPr>
            <a:xfrm>
              <a:off x="902795" y="4334387"/>
              <a:ext cx="2622406" cy="157640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25623E0-DDEF-4684-8656-2DFC439F1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1158"/>
            <a:stretch/>
          </p:blipFill>
          <p:spPr>
            <a:xfrm>
              <a:off x="3974905" y="4334387"/>
              <a:ext cx="2622406" cy="157640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891C46-FDEA-4779-8327-7422DF3C2FE5}"/>
                </a:ext>
              </a:extLst>
            </p:cNvPr>
            <p:cNvSpPr/>
            <p:nvPr/>
          </p:nvSpPr>
          <p:spPr>
            <a:xfrm>
              <a:off x="981041" y="5316958"/>
              <a:ext cx="532797" cy="2253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6A7C14F-D4DD-4617-9686-B2B3FA5BF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31" y="5483247"/>
              <a:ext cx="202853" cy="25638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2C520603-962D-4718-8B3D-72B1AADBE7C4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 flipV="1">
              <a:off x="1592084" y="5160541"/>
              <a:ext cx="4495648" cy="4508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7A94DAD-234B-4232-AED0-FFD75EB138C9}"/>
                </a:ext>
              </a:extLst>
            </p:cNvPr>
            <p:cNvSpPr/>
            <p:nvPr/>
          </p:nvSpPr>
          <p:spPr>
            <a:xfrm>
              <a:off x="6087732" y="5082753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C9D1A8-7C6E-4B80-AAFA-D649A3372684}"/>
                </a:ext>
              </a:extLst>
            </p:cNvPr>
            <p:cNvSpPr/>
            <p:nvPr/>
          </p:nvSpPr>
          <p:spPr>
            <a:xfrm>
              <a:off x="6087732" y="5611439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8DA0494F-626D-4CF4-A3F7-40C08C6BDD4D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1592084" y="5611439"/>
              <a:ext cx="4495648" cy="777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AC084A-38BE-4959-B5FE-AEAE9CCA376A}"/>
                </a:ext>
              </a:extLst>
            </p:cNvPr>
            <p:cNvSpPr txBox="1"/>
            <p:nvPr/>
          </p:nvSpPr>
          <p:spPr>
            <a:xfrm>
              <a:off x="701597" y="5909673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정렬 기준 항목 비활성화</a:t>
              </a:r>
              <a:endParaRPr lang="en-US" altLang="ko-KR" sz="105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602A51-B053-42F3-BC59-37C3D87674A2}"/>
                </a:ext>
              </a:extLst>
            </p:cNvPr>
            <p:cNvSpPr txBox="1"/>
            <p:nvPr/>
          </p:nvSpPr>
          <p:spPr>
            <a:xfrm>
              <a:off x="3773710" y="5909673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우선도가 낮은 모든 항목 우선도 상승</a:t>
              </a:r>
              <a:endParaRPr lang="en-US" altLang="ko-KR" sz="1050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709D7DF-9775-4B1C-999E-EA08DE469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1229"/>
            <a:stretch/>
          </p:blipFill>
          <p:spPr>
            <a:xfrm>
              <a:off x="902797" y="2497175"/>
              <a:ext cx="2622404" cy="157413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03C15F7-D5DE-4D02-B630-02E6DE639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1158"/>
            <a:stretch/>
          </p:blipFill>
          <p:spPr>
            <a:xfrm>
              <a:off x="3974907" y="2496023"/>
              <a:ext cx="2622404" cy="157640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74A3B5-5E3A-454B-AEEB-03437FBA5785}"/>
                </a:ext>
              </a:extLst>
            </p:cNvPr>
            <p:cNvSpPr txBox="1"/>
            <p:nvPr/>
          </p:nvSpPr>
          <p:spPr>
            <a:xfrm>
              <a:off x="701597" y="4086890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정렬 기준 항목 활성화</a:t>
              </a:r>
              <a:endParaRPr lang="en-US" altLang="ko-KR" sz="105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D0F40A-D63C-4528-BD05-71A310CDCC96}"/>
                </a:ext>
              </a:extLst>
            </p:cNvPr>
            <p:cNvSpPr txBox="1"/>
            <p:nvPr/>
          </p:nvSpPr>
          <p:spPr>
            <a:xfrm>
              <a:off x="3773708" y="4086890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제일 낮은 우선도 부여</a:t>
              </a:r>
              <a:endParaRPr lang="en-US" altLang="ko-KR" sz="105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CC4FFEA-F21E-4245-AC1C-F270D0E5FF29}"/>
                </a:ext>
              </a:extLst>
            </p:cNvPr>
            <p:cNvSpPr/>
            <p:nvPr/>
          </p:nvSpPr>
          <p:spPr>
            <a:xfrm>
              <a:off x="981041" y="3474929"/>
              <a:ext cx="532797" cy="2253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9F7AA16-49E6-4BA1-9072-389C44621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31" y="3641218"/>
              <a:ext cx="202853" cy="256384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BF9F81-FE5D-4545-90B3-F8CE06CE1E08}"/>
                </a:ext>
              </a:extLst>
            </p:cNvPr>
            <p:cNvSpPr/>
            <p:nvPr/>
          </p:nvSpPr>
          <p:spPr>
            <a:xfrm>
              <a:off x="6087732" y="3514763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D374FC92-EE9F-4246-9CDC-2187FC349997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 flipV="1">
              <a:off x="1592084" y="3592551"/>
              <a:ext cx="4495648" cy="1768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476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F5D7222-80EC-48F6-961A-0F32C46A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80" y="1308693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설정 초기화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712763"/>
              </p:ext>
            </p:extLst>
          </p:nvPr>
        </p:nvGraphicFramePr>
        <p:xfrm>
          <a:off x="684212" y="1278050"/>
          <a:ext cx="62169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상태를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순서 설정창 초기화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클릭하면 설정창에 활성화된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0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167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0FF513-8DE8-4A10-8B6D-B07FC1B71B11}"/>
              </a:ext>
            </a:extLst>
          </p:cNvPr>
          <p:cNvSpPr/>
          <p:nvPr/>
        </p:nvSpPr>
        <p:spPr>
          <a:xfrm>
            <a:off x="8746169" y="4205792"/>
            <a:ext cx="677231" cy="21431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CC9F14D-8B78-41C6-A6D3-414FB9D4CFA8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2171701" y="1422400"/>
            <a:ext cx="6574469" cy="2890549"/>
          </a:xfrm>
          <a:prstGeom prst="bentConnector3">
            <a:avLst>
              <a:gd name="adj1" fmla="val 537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8F935FC-BC41-4A5F-A1D0-1241F5C6F44D}"/>
              </a:ext>
            </a:extLst>
          </p:cNvPr>
          <p:cNvSpPr txBox="1"/>
          <p:nvPr/>
        </p:nvSpPr>
        <p:spPr>
          <a:xfrm>
            <a:off x="695325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 초기화 버튼 클릭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E99B0-B0E3-43B3-BFB9-7E58EFF0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1" y="2888914"/>
            <a:ext cx="2294986" cy="2824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B7A05-7763-416E-BD18-415BCA57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82" y="2891341"/>
            <a:ext cx="2294987" cy="28245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CD6B9-E4FE-4F94-BAA3-323E8DF1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50" y="2855167"/>
            <a:ext cx="2477926" cy="30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656CC1-2DFE-47DE-AFD2-F819CE7A4066}"/>
              </a:ext>
            </a:extLst>
          </p:cNvPr>
          <p:cNvSpPr/>
          <p:nvPr/>
        </p:nvSpPr>
        <p:spPr>
          <a:xfrm>
            <a:off x="789328" y="5309351"/>
            <a:ext cx="540311" cy="1880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B04D81-480F-4254-9A8B-8A5413603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96" y="5388014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B91BD6-33D6-4A3E-8CFD-12BFAD3911CC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 flipV="1">
            <a:off x="1451218" y="4301720"/>
            <a:ext cx="3911976" cy="127823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3B06A1-C862-49BC-8815-461A77C9517B}"/>
              </a:ext>
            </a:extLst>
          </p:cNvPr>
          <p:cNvSpPr/>
          <p:nvPr/>
        </p:nvSpPr>
        <p:spPr>
          <a:xfrm>
            <a:off x="5363194" y="3238672"/>
            <a:ext cx="540311" cy="21260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15D5F-4143-4C4B-8D16-76765AA1E68C}"/>
              </a:ext>
            </a:extLst>
          </p:cNvPr>
          <p:cNvSpPr txBox="1"/>
          <p:nvPr/>
        </p:nvSpPr>
        <p:spPr>
          <a:xfrm>
            <a:off x="3633199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활성화된 모든 항목 비활성화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389BF8-635D-491E-9F65-179C080A8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973" y="5037560"/>
            <a:ext cx="1097375" cy="365792"/>
          </a:xfrm>
          <a:prstGeom prst="rect">
            <a:avLst/>
          </a:prstGeom>
        </p:spPr>
      </p:pic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1F47E32C-541C-4A39-9EA0-788A3A528BC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755825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C66BCB11-7EAE-41F5-AEA8-76A4582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" y="2888914"/>
            <a:ext cx="2294987" cy="28245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AF494AF-BF09-461A-ACD6-E0C9AB5D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63" y="2888913"/>
            <a:ext cx="2294987" cy="28245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기본 정렬로 설정하기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86824"/>
              </p:ext>
            </p:extLst>
          </p:nvPr>
        </p:nvGraphicFramePr>
        <p:xfrm>
          <a:off x="684212" y="1278050"/>
          <a:ext cx="83299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99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정렬로 설정하기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시스템에 처음 접속했을 때 카드 정렬 순서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상태는 카드 종류가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클래스가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등급이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가지고 오름차순으로 설정된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61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버튼을 클릭하면 설정창의 설정 값을 기본 정렬 상태로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29208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67D160F-7814-45E8-91BA-9016AD26E6F7}"/>
              </a:ext>
            </a:extLst>
          </p:cNvPr>
          <p:cNvGrpSpPr>
            <a:grpSpLocks noChangeAspect="1"/>
          </p:cNvGrpSpPr>
          <p:nvPr/>
        </p:nvGrpSpPr>
        <p:grpSpPr>
          <a:xfrm>
            <a:off x="9082999" y="1278050"/>
            <a:ext cx="2413676" cy="2970677"/>
            <a:chOff x="8757259" y="1278050"/>
            <a:chExt cx="2739416" cy="337158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6C8CA8-E258-4C7F-80EA-4A88DBD6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259" y="1278050"/>
              <a:ext cx="2739416" cy="33715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0FF513-8DE8-4A10-8B6D-B07FC1B71B11}"/>
                </a:ext>
              </a:extLst>
            </p:cNvPr>
            <p:cNvSpPr/>
            <p:nvPr/>
          </p:nvSpPr>
          <p:spPr>
            <a:xfrm>
              <a:off x="8834356" y="4374296"/>
              <a:ext cx="1135144" cy="21431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CC9F14D-8B78-41C6-A6D3-414FB9D4CFA8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V="1">
            <a:off x="5013707" y="-631179"/>
            <a:ext cx="2569998" cy="67046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FE86D6-81A3-4544-A38C-0EAA0AFA4741}"/>
              </a:ext>
            </a:extLst>
          </p:cNvPr>
          <p:cNvSpPr/>
          <p:nvPr/>
        </p:nvSpPr>
        <p:spPr>
          <a:xfrm>
            <a:off x="769143" y="5478806"/>
            <a:ext cx="969170" cy="1880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58B734-D784-4001-9141-4B7A1D7A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31" y="5575278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F8EE5CE-7C52-4625-B80C-FCB8794CCE0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1906653" y="3792993"/>
            <a:ext cx="3558112" cy="1974221"/>
          </a:xfrm>
          <a:prstGeom prst="bentConnector3">
            <a:avLst>
              <a:gd name="adj1" fmla="val 392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581701-691A-448C-8A59-93832E34F2A8}"/>
              </a:ext>
            </a:extLst>
          </p:cNvPr>
          <p:cNvSpPr txBox="1"/>
          <p:nvPr/>
        </p:nvSpPr>
        <p:spPr>
          <a:xfrm>
            <a:off x="603383" y="5905713"/>
            <a:ext cx="2500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기본 정렬로 설정하기 버튼 클릭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50BA5B-F7B2-44C8-8BC4-5F86AF1FBAD6}"/>
              </a:ext>
            </a:extLst>
          </p:cNvPr>
          <p:cNvSpPr txBox="1"/>
          <p:nvPr/>
        </p:nvSpPr>
        <p:spPr>
          <a:xfrm>
            <a:off x="3633199" y="5767214"/>
            <a:ext cx="23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카드 정렬 순서 설정 값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기본 정렬 상태로 설정</a:t>
            </a:r>
            <a:endParaRPr lang="en-US" altLang="ko-KR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D135D4-E55B-4CCE-BB8F-7D255F49DE7B}"/>
              </a:ext>
            </a:extLst>
          </p:cNvPr>
          <p:cNvSpPr/>
          <p:nvPr/>
        </p:nvSpPr>
        <p:spPr>
          <a:xfrm>
            <a:off x="5464765" y="3471186"/>
            <a:ext cx="405016" cy="64361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C358897-3F53-475B-B684-FCE22127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14" y="2563889"/>
            <a:ext cx="2414177" cy="36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5578363-429E-4314-9BEE-FCB40E8E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973" y="5037560"/>
            <a:ext cx="1268078" cy="487722"/>
          </a:xfrm>
          <a:prstGeom prst="rect">
            <a:avLst/>
          </a:prstGeom>
        </p:spPr>
      </p:pic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208C9656-07D0-4D1B-A08A-B5C5830E83B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4040813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1E2E89-3A83-48C6-B61C-5FC490D1F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68" y="2233749"/>
            <a:ext cx="1937153" cy="238418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순서 적용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127299"/>
              </p:ext>
            </p:extLst>
          </p:nvPr>
        </p:nvGraphicFramePr>
        <p:xfrm>
          <a:off x="695325" y="2036111"/>
          <a:ext cx="69345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순서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활성화된 정렬 기준 항목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우선도의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따라서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설정된 차순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순서 설정 값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순서 설정 값에 따라서 카드를 정렬하고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정렬 순서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D8581A3-F731-4AC3-85D0-A0E2524B5BD0}"/>
              </a:ext>
            </a:extLst>
          </p:cNvPr>
          <p:cNvSpPr/>
          <p:nvPr/>
        </p:nvSpPr>
        <p:spPr>
          <a:xfrm>
            <a:off x="8984155" y="4400465"/>
            <a:ext cx="588425" cy="1684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75C0E3F-6BD0-48CC-AF28-9EB3E1A9CB00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753084" y="-124819"/>
            <a:ext cx="2229650" cy="6820918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7322AAB-EEB1-40D4-B92A-08D50E55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677" y="1771650"/>
            <a:ext cx="2127135" cy="426678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39C915C-9AD2-47C2-8A0F-FE780CCA0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265215"/>
              </p:ext>
            </p:extLst>
          </p:nvPr>
        </p:nvGraphicFramePr>
        <p:xfrm>
          <a:off x="695326" y="3425843"/>
          <a:ext cx="688054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상태에서 순서를 적용하는 것을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초기화 상태 정렬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초기화 상태 정렬 적용 시 카드를 일련 번호 순서에 따라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4B980E-26AC-4F6C-8707-1F072D997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563742"/>
              </p:ext>
            </p:extLst>
          </p:nvPr>
        </p:nvGraphicFramePr>
        <p:xfrm>
          <a:off x="695326" y="4536039"/>
          <a:ext cx="6998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진입 및 정렬 순서 설정창 최초 팝업 시 정렬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 정렬 적용 시 카드를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오름차순으로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6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232CA3-D3B9-4117-BBDF-EC4B94E1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637" y="1796455"/>
            <a:ext cx="2520037" cy="3097277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29229"/>
              </p:ext>
            </p:extLst>
          </p:nvPr>
        </p:nvGraphicFramePr>
        <p:xfrm>
          <a:off x="695325" y="1767840"/>
          <a:ext cx="8217218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 버튼을 클릭하는 것으로 필터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 및 공백 상태인 것을 기본 상태 또는 초기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036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하면 세부 항목이 닫힌다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663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 우측에 콤보 버튼을 누르는 것으로 세부 항목을 숨길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설정창 공통 규칙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7693-2622-4143-821C-6B2DEF497A5D}"/>
              </a:ext>
            </a:extLst>
          </p:cNvPr>
          <p:cNvSpPr txBox="1"/>
          <p:nvPr/>
        </p:nvSpPr>
        <p:spPr>
          <a:xfrm>
            <a:off x="8976637" y="4845368"/>
            <a:ext cx="2520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필터 설정창 기본 상태</a:t>
            </a:r>
          </a:p>
        </p:txBody>
      </p: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189461"/>
              </p:ext>
            </p:extLst>
          </p:nvPr>
        </p:nvGraphicFramePr>
        <p:xfrm>
          <a:off x="1320164" y="1386246"/>
          <a:ext cx="955167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킹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6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18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28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Range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55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이동 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36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84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Serial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생성 순서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141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9318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필터 </a:t>
            </a:r>
            <a:r>
              <a:rPr lang="en-US" altLang="ko-KR" dirty="0"/>
              <a:t>&amp; </a:t>
            </a:r>
            <a:r>
              <a:rPr lang="ko-KR" altLang="en-US" dirty="0"/>
              <a:t>검색 초기화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42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1FBF7-FFE6-4CEF-A1D1-3CABF43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21" y="3061005"/>
            <a:ext cx="4276352" cy="2058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820FDF-A25E-4517-BD11-DA309D46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3061191"/>
            <a:ext cx="2611521" cy="20564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0CFAA0-D6FA-469A-945B-709B99EA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94" y="3061005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181053"/>
              </p:ext>
            </p:extLst>
          </p:nvPr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설정되어 있는 필터와 검색 설정을 초기화하는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 필터와 검색 설정을 한번에 초기화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 및 검색어를 한번에 초기화하여 필터 및 검색어 수정을 빠르게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초기화 버튼 클릭</a:t>
            </a: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237710" y="3675264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EF4944-9147-4ED6-9BB5-49F6B42A5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286" y="3770016"/>
            <a:ext cx="214901" cy="271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29861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설정된 카드 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창 초기화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4948950" y="2591413"/>
            <a:ext cx="48730" cy="2949157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61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834528"/>
              </p:ext>
            </p:extLst>
          </p:nvPr>
        </p:nvGraphicFramePr>
        <p:xfrm>
          <a:off x="695324" y="1261756"/>
          <a:ext cx="53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초기화 버튼을 클릭하면 카드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검색창을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설정창에서 선택된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검색창에 입력된 검색어를 모두 지우고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684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검색창을 초기화한 다음 모든 카드를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36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카트 필터와 카드 검색이 모두 비활성화 상태일 경우 아무런 변화가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889937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2B61C2-C64F-4626-BD2B-9EEEE1DAA776}"/>
              </a:ext>
            </a:extLst>
          </p:cNvPr>
          <p:cNvGrpSpPr/>
          <p:nvPr/>
        </p:nvGrpSpPr>
        <p:grpSpPr>
          <a:xfrm>
            <a:off x="691956" y="3734728"/>
            <a:ext cx="5404044" cy="1662769"/>
            <a:chOff x="860749" y="3924589"/>
            <a:chExt cx="5432924" cy="16716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22D263-9B12-4D77-86D7-95D349A4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49" y="3925733"/>
              <a:ext cx="1357290" cy="1670511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ADA4AB6-A8EE-4CE8-A0A7-EF86D9A1DBB3}"/>
                </a:ext>
              </a:extLst>
            </p:cNvPr>
            <p:cNvGrpSpPr/>
            <p:nvPr/>
          </p:nvGrpSpPr>
          <p:grpSpPr>
            <a:xfrm>
              <a:off x="2831999" y="3924589"/>
              <a:ext cx="3461674" cy="1666732"/>
              <a:chOff x="6679854" y="1318617"/>
              <a:chExt cx="3461674" cy="1666732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B6DF773-9F60-40D5-9197-982D987B4B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79854" y="1318617"/>
                <a:ext cx="3461674" cy="1666732"/>
                <a:chOff x="6679853" y="1340704"/>
                <a:chExt cx="4736177" cy="2280382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2E5372CE-A670-4FC2-9726-F1BE39977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/>
              </p:blipFill>
              <p:spPr>
                <a:xfrm>
                  <a:off x="6679853" y="1340704"/>
                  <a:ext cx="4736177" cy="2280382"/>
                </a:xfrm>
                <a:prstGeom prst="rect">
                  <a:avLst/>
                </a:prstGeom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7579832-29D1-4225-814E-63301FDE0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/>
              </p:blipFill>
              <p:spPr>
                <a:xfrm>
                  <a:off x="8495147" y="1340704"/>
                  <a:ext cx="2920883" cy="2280382"/>
                </a:xfrm>
                <a:prstGeom prst="rect">
                  <a:avLst/>
                </a:prstGeom>
              </p:spPr>
            </p:pic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D2E57FD-72F8-4B00-9F46-50176865D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9854" y="1323540"/>
                <a:ext cx="1348092" cy="1656886"/>
              </a:xfrm>
              <a:prstGeom prst="rect">
                <a:avLst/>
              </a:prstGeom>
              <a:ln w="19050">
                <a:solidFill>
                  <a:srgbClr val="FFC000"/>
                </a:solidFill>
              </a:ln>
            </p:spPr>
          </p:pic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F02A94E-D7C4-4BE5-910C-9543B882C3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38" y="4757955"/>
              <a:ext cx="537962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EE4B52-4056-4A4B-932A-EEEFE0D55A91}"/>
              </a:ext>
            </a:extLst>
          </p:cNvPr>
          <p:cNvSpPr/>
          <p:nvPr/>
        </p:nvSpPr>
        <p:spPr>
          <a:xfrm>
            <a:off x="4031451" y="4222261"/>
            <a:ext cx="257800" cy="1870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0E8AD8-A8A7-46A9-AD57-757CAE7C9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670" y="4315762"/>
            <a:ext cx="302107" cy="381831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DB00C5-218C-4156-833D-7A1DCA2BBF1C}"/>
              </a:ext>
            </a:extLst>
          </p:cNvPr>
          <p:cNvSpPr txBox="1"/>
          <p:nvPr/>
        </p:nvSpPr>
        <p:spPr>
          <a:xfrm>
            <a:off x="1290133" y="5392600"/>
            <a:ext cx="2114493" cy="39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정렬 순서 설정창 </a:t>
            </a:r>
            <a:r>
              <a:rPr lang="en-US" altLang="ko-KR" sz="1000" dirty="0"/>
              <a:t>or </a:t>
            </a:r>
            <a:r>
              <a:rPr lang="ko-KR" altLang="en-US" sz="1000" dirty="0"/>
              <a:t>필터 설정창</a:t>
            </a:r>
            <a:endParaRPr lang="en-US" altLang="ko-KR" sz="1000" dirty="0"/>
          </a:p>
          <a:p>
            <a:pPr algn="ctr"/>
            <a:r>
              <a:rPr lang="ko-KR" altLang="en-US" sz="1000" dirty="0"/>
              <a:t>팝업 상태</a:t>
            </a:r>
            <a:endParaRPr lang="en-US" altLang="ko-KR" sz="10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5F59633-410C-4A39-96F9-611282816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756" y="5241094"/>
            <a:ext cx="204208" cy="11669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DA772D-7ED5-43AB-84B4-967C1C2E8D8D}"/>
              </a:ext>
            </a:extLst>
          </p:cNvPr>
          <p:cNvSpPr txBox="1"/>
          <p:nvPr/>
        </p:nvSpPr>
        <p:spPr>
          <a:xfrm>
            <a:off x="3962654" y="5387731"/>
            <a:ext cx="2114493" cy="24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필터 </a:t>
            </a:r>
            <a:r>
              <a:rPr lang="en-US" altLang="ko-KR" sz="1000" dirty="0"/>
              <a:t>&amp; </a:t>
            </a:r>
            <a:r>
              <a:rPr lang="ko-KR" altLang="en-US" sz="1000" dirty="0"/>
              <a:t>검색 초기화 버튼 클릭</a:t>
            </a:r>
            <a:endParaRPr lang="en-US" altLang="ko-KR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20ABCA-4B62-47C6-9501-28EE66E3D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17" y="4315762"/>
            <a:ext cx="3462828" cy="167044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14162A47-CC0C-4AF6-A3E1-91CC04C8BB4A}"/>
              </a:ext>
            </a:extLst>
          </p:cNvPr>
          <p:cNvSpPr/>
          <p:nvPr/>
        </p:nvSpPr>
        <p:spPr>
          <a:xfrm>
            <a:off x="4276550" y="3795713"/>
            <a:ext cx="1673399" cy="1571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296578-9A73-4CEF-B79A-A93D6147B449}"/>
              </a:ext>
            </a:extLst>
          </p:cNvPr>
          <p:cNvSpPr txBox="1"/>
          <p:nvPr/>
        </p:nvSpPr>
        <p:spPr>
          <a:xfrm>
            <a:off x="6771349" y="5980566"/>
            <a:ext cx="2510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팝업된 설정창 닫기 및 검색어 삭제</a:t>
            </a:r>
            <a:endParaRPr lang="en-US" altLang="ko-KR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F283BB7-8047-455A-AD17-289293DEC291}"/>
              </a:ext>
            </a:extLst>
          </p:cNvPr>
          <p:cNvCxnSpPr>
            <a:cxnSpLocks/>
            <a:stCxn id="23" idx="2"/>
            <a:endCxn id="78" idx="1"/>
          </p:cNvCxnSpPr>
          <p:nvPr/>
        </p:nvCxnSpPr>
        <p:spPr>
          <a:xfrm rot="16200000" flipH="1">
            <a:off x="5092673" y="3948643"/>
            <a:ext cx="453394" cy="1951293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7AD1736-3126-48F8-83C5-B33A99DA01AA}"/>
              </a:ext>
            </a:extLst>
          </p:cNvPr>
          <p:cNvGrpSpPr>
            <a:grpSpLocks noChangeAspect="1"/>
          </p:cNvGrpSpPr>
          <p:nvPr/>
        </p:nvGrpSpPr>
        <p:grpSpPr>
          <a:xfrm>
            <a:off x="6861708" y="1413059"/>
            <a:ext cx="2825679" cy="2225039"/>
            <a:chOff x="7218060" y="1693663"/>
            <a:chExt cx="2469327" cy="194443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5F65F80-C269-4EE3-86EB-137C5718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8060" y="1693663"/>
              <a:ext cx="2469327" cy="194443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5AAE52-4494-4FFE-AFEB-C7CEC442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3293" y="3486331"/>
              <a:ext cx="205299" cy="11731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58A56D4-CB59-4C02-9444-121C178A8047}"/>
                </a:ext>
              </a:extLst>
            </p:cNvPr>
            <p:cNvSpPr/>
            <p:nvPr/>
          </p:nvSpPr>
          <p:spPr>
            <a:xfrm>
              <a:off x="7278671" y="2269936"/>
              <a:ext cx="291399" cy="19847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2EEBE8-18DB-4812-9BB9-254A2FE8CD61}"/>
              </a:ext>
            </a:extLst>
          </p:cNvPr>
          <p:cNvSpPr/>
          <p:nvPr/>
        </p:nvSpPr>
        <p:spPr>
          <a:xfrm>
            <a:off x="7943530" y="4376738"/>
            <a:ext cx="1673399" cy="1571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492D9B-1D04-4CA2-A3B4-FBD7126C2CCA}"/>
              </a:ext>
            </a:extLst>
          </p:cNvPr>
          <p:cNvSpPr/>
          <p:nvPr/>
        </p:nvSpPr>
        <p:spPr>
          <a:xfrm>
            <a:off x="6295017" y="4315761"/>
            <a:ext cx="1350383" cy="16704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6DE5112F-DA78-4B7F-80B0-B4F257430B60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>
            <a:off x="2819400" y="1413060"/>
            <a:ext cx="4111666" cy="772993"/>
          </a:xfrm>
          <a:prstGeom prst="bentConnector3">
            <a:avLst>
              <a:gd name="adj1" fmla="val 1247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5400B96-461C-4422-BF84-434228AD1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4564" y="1413059"/>
            <a:ext cx="1974326" cy="46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8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보유 카드 표기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4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표기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879266"/>
              </p:ext>
            </p:extLst>
          </p:nvPr>
        </p:nvGraphicFramePr>
        <p:xfrm>
          <a:off x="1473198" y="1489765"/>
          <a:ext cx="924560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5602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현재 보유하고 있는 카드와 보유하지 않은 카드를 쉽게 구분할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시스템을 필터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시스템과 연동하여 원하는 조건을 가졌지만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보유하지 못한 카드를 쉽게 파악할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F86CC0-0253-4076-AC8C-CC5A072F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94" y="3128739"/>
            <a:ext cx="4267678" cy="2058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6FD4A5-491B-48A4-8A9B-BBE625EF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330" y="3128740"/>
            <a:ext cx="2614442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051444" y="4987599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20" y="5082351"/>
            <a:ext cx="214901" cy="27161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7C8978-6C2D-41AF-908F-62559294FA55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3419921" y="4158091"/>
            <a:ext cx="3094173" cy="106006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314955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활성화 상태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656A7-08A0-47A9-BCAD-CD6B8F3C56F6}"/>
              </a:ext>
            </a:extLst>
          </p:cNvPr>
          <p:cNvSpPr txBox="1"/>
          <p:nvPr/>
        </p:nvSpPr>
        <p:spPr>
          <a:xfrm>
            <a:off x="7104158" y="5317098"/>
            <a:ext cx="308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비활성화 상태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39509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314420"/>
              </p:ext>
            </p:extLst>
          </p:nvPr>
        </p:nvGraphicFramePr>
        <p:xfrm>
          <a:off x="695324" y="1261756"/>
          <a:ext cx="52549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4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보유 카드 보기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버튼을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활성화 상태가 기본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활성화 상태일 때는 미보유한 카드는 숨긴다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비활성화 상태일 때는 모든 카드가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카드는 흑백으로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263794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98786B7B-DC3E-447E-9150-E27BE6E4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61" y="1370296"/>
            <a:ext cx="4267678" cy="20587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9147B48-4112-442B-85B9-48F32C22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4297256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570C0B6-C3EB-4144-AE70-1F7ED7481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8106" y="4297255"/>
            <a:ext cx="822486" cy="12081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F880A6E-363F-4E70-9FA6-5F49CC6D4808}"/>
              </a:ext>
            </a:extLst>
          </p:cNvPr>
          <p:cNvSpPr txBox="1"/>
          <p:nvPr/>
        </p:nvSpPr>
        <p:spPr>
          <a:xfrm>
            <a:off x="5094177" y="5487302"/>
            <a:ext cx="126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 중인 카드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A95EFE-E54D-4FBF-A0D0-46867CDF4625}"/>
              </a:ext>
            </a:extLst>
          </p:cNvPr>
          <p:cNvSpPr txBox="1"/>
          <p:nvPr/>
        </p:nvSpPr>
        <p:spPr>
          <a:xfrm>
            <a:off x="6107600" y="5487302"/>
            <a:ext cx="1263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 카드</a:t>
            </a:r>
            <a:endParaRPr lang="en-US" altLang="ko-KR" sz="11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1CB6F4-8109-4C63-8700-C08145CA9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783" y="3823528"/>
            <a:ext cx="3146767" cy="23193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91A03E8-26BA-4AFE-9261-FA0C2D65781A}"/>
              </a:ext>
            </a:extLst>
          </p:cNvPr>
          <p:cNvGrpSpPr/>
          <p:nvPr/>
        </p:nvGrpSpPr>
        <p:grpSpPr>
          <a:xfrm>
            <a:off x="995961" y="3823528"/>
            <a:ext cx="3990730" cy="2111294"/>
            <a:chOff x="1061562" y="2909592"/>
            <a:chExt cx="3990730" cy="21112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F41E707-B7D1-4D95-BBCC-749A15BE73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62" y="3169778"/>
              <a:ext cx="3990730" cy="1851108"/>
              <a:chOff x="1061561" y="2753054"/>
              <a:chExt cx="4532845" cy="210256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E636B2A-B484-4CCC-89BD-326A90829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561" y="2753054"/>
                <a:ext cx="4532845" cy="1614766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0474A4-BE46-45C7-AA17-53B417647ABE}"/>
                  </a:ext>
                </a:extLst>
              </p:cNvPr>
              <p:cNvSpPr/>
              <p:nvPr/>
            </p:nvSpPr>
            <p:spPr>
              <a:xfrm>
                <a:off x="1061561" y="4211919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68297E9-766C-40FA-A1CF-C98EC5D37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6099" y="4289542"/>
                <a:ext cx="214901" cy="27161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A399FC-DC4D-4EF6-9A66-0395AEBE4F41}"/>
                  </a:ext>
                </a:extLst>
              </p:cNvPr>
              <p:cNvSpPr txBox="1"/>
              <p:nvPr/>
            </p:nvSpPr>
            <p:spPr>
              <a:xfrm>
                <a:off x="1061561" y="4506036"/>
                <a:ext cx="4532845" cy="349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보유 카드 보기 버튼 클릭으로 활성화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비활성화</a:t>
                </a:r>
                <a:endParaRPr lang="en-US" altLang="ko-KR" sz="14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9198E09-1DD5-449F-B08D-7C3D186CE393}"/>
                  </a:ext>
                </a:extLst>
              </p:cNvPr>
              <p:cNvSpPr/>
              <p:nvPr/>
            </p:nvSpPr>
            <p:spPr>
              <a:xfrm>
                <a:off x="3544067" y="4212573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67D8317-24C3-41B3-9D52-43D5603A4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5693" y="4289541"/>
                <a:ext cx="214901" cy="271611"/>
              </a:xfrm>
              <a:prstGeom prst="rect">
                <a:avLst/>
              </a:prstGeom>
            </p:spPr>
          </p:pic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30FFD055-2009-45DE-87DE-C49960C795E1}"/>
                  </a:ext>
                </a:extLst>
              </p:cNvPr>
              <p:cNvCxnSpPr>
                <a:cxnSpLocks/>
                <a:stCxn id="40" idx="3"/>
                <a:endCxn id="44" idx="1"/>
              </p:cNvCxnSpPr>
              <p:nvPr/>
            </p:nvCxnSpPr>
            <p:spPr>
              <a:xfrm flipV="1">
                <a:off x="1391000" y="4425347"/>
                <a:ext cx="2274693" cy="1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D44BC2-B406-4A5B-A27A-6A43BA4CE1D3}"/>
                </a:ext>
              </a:extLst>
            </p:cNvPr>
            <p:cNvSpPr txBox="1"/>
            <p:nvPr/>
          </p:nvSpPr>
          <p:spPr>
            <a:xfrm>
              <a:off x="1061562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보유중인 카드만 보기</a:t>
              </a:r>
              <a:endParaRPr lang="en-US" altLang="ko-KR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FB337D-00FC-4956-BBAF-8C792C544413}"/>
                </a:ext>
              </a:extLst>
            </p:cNvPr>
            <p:cNvSpPr txBox="1"/>
            <p:nvPr/>
          </p:nvSpPr>
          <p:spPr>
            <a:xfrm>
              <a:off x="3250004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전체 카드 보기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8305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29100"/>
              </p:ext>
            </p:extLst>
          </p:nvPr>
        </p:nvGraphicFramePr>
        <p:xfrm>
          <a:off x="1320164" y="1386246"/>
          <a:ext cx="955167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보유 카드 보기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여부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Card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총 보유량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(Total Reserves)’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≥ 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2A2348-2034-499A-80E4-CF90137EE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109" y="3690891"/>
            <a:ext cx="1851925" cy="2546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9042"/>
          <a:stretch/>
        </p:blipFill>
        <p:spPr>
          <a:xfrm>
            <a:off x="8316530" y="1383076"/>
            <a:ext cx="3013891" cy="1517225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876793"/>
              </p:ext>
            </p:extLst>
          </p:nvPr>
        </p:nvGraphicFramePr>
        <p:xfrm>
          <a:off x="898525" y="1772541"/>
          <a:ext cx="69884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3750742" y="1908718"/>
            <a:ext cx="4566605" cy="232970"/>
          </a:xfrm>
          <a:prstGeom prst="bentConnector3">
            <a:avLst>
              <a:gd name="adj1" fmla="val 80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383075"/>
            <a:ext cx="1515532" cy="15172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431" b="75194"/>
          <a:stretch/>
        </p:blipFill>
        <p:spPr>
          <a:xfrm>
            <a:off x="1353355" y="376841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941420" y="5171504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144" y="527422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353356" y="565084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1941420" y="4771589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431" b="75194"/>
          <a:stretch/>
        </p:blipFill>
        <p:spPr>
          <a:xfrm>
            <a:off x="5082065" y="376758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672610" y="5171858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672610" y="4782919"/>
            <a:ext cx="205447" cy="20544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082065" y="565084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351523" y="488564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351523" y="527458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4DC11023-920A-4A26-B3CD-654F3921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724" y="3239936"/>
            <a:ext cx="4604271" cy="3026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32" b="43854"/>
          <a:stretch/>
        </p:blipFill>
        <p:spPr>
          <a:xfrm>
            <a:off x="8316530" y="1744430"/>
            <a:ext cx="3013891" cy="63394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66904"/>
              </p:ext>
            </p:extLst>
          </p:nvPr>
        </p:nvGraphicFramePr>
        <p:xfrm>
          <a:off x="898525" y="1383746"/>
          <a:ext cx="595185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클래스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클래스의 세부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세부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 경우 더 이상 세부 항목을 활성화 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2359122" y="1544758"/>
            <a:ext cx="5958224" cy="516644"/>
          </a:xfrm>
          <a:prstGeom prst="bentConnector3">
            <a:avLst>
              <a:gd name="adj1" fmla="val 38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744431"/>
            <a:ext cx="1515532" cy="6339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16B7D52-FA16-4A50-B6DE-3805A5C50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4" t="38904" r="23109" b="43656"/>
          <a:stretch/>
        </p:blipFill>
        <p:spPr>
          <a:xfrm>
            <a:off x="898526" y="4553277"/>
            <a:ext cx="4382180" cy="128359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044CDB-E905-438B-B5FE-3C565FA1F8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14" t="38904" r="50101" b="43656"/>
          <a:stretch/>
        </p:blipFill>
        <p:spPr>
          <a:xfrm>
            <a:off x="898525" y="2683195"/>
            <a:ext cx="2765768" cy="12835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075005" y="4089758"/>
            <a:ext cx="2488119" cy="35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</a:t>
            </a:r>
            <a:r>
              <a:rPr lang="en-US" altLang="ko-KR" sz="1000" dirty="0"/>
              <a:t>2</a:t>
            </a:r>
            <a:r>
              <a:rPr lang="ko-KR" altLang="en-US" sz="1000" dirty="0"/>
              <a:t>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항목 체크 박스 클릭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3178162" y="4931922"/>
            <a:ext cx="1950500" cy="6722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898525" y="5839998"/>
            <a:ext cx="4382180" cy="35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‘</a:t>
            </a:r>
            <a:r>
              <a:rPr lang="ko-KR" altLang="en-US" sz="1000" dirty="0"/>
              <a:t>클래스는 최대 </a:t>
            </a:r>
            <a:r>
              <a:rPr lang="en-US" altLang="ko-KR" sz="1000" dirty="0"/>
              <a:t>2</a:t>
            </a:r>
            <a:r>
              <a:rPr lang="ko-KR" altLang="en-US" sz="1000" dirty="0"/>
              <a:t>개 선택할 수 있습니다</a:t>
            </a:r>
            <a:r>
              <a:rPr lang="en-US" altLang="ko-KR" sz="1000" dirty="0"/>
              <a:t>.’ </a:t>
            </a:r>
            <a:r>
              <a:rPr lang="ko-KR" altLang="en-US" sz="1000" dirty="0"/>
              <a:t>텍스트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및 클릭한 체크 박스 비활성화 유지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325146" y="3219939"/>
            <a:ext cx="181029" cy="1810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2353681" y="3415505"/>
            <a:ext cx="181029" cy="1810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006" y="3719506"/>
            <a:ext cx="270846" cy="342319"/>
          </a:xfrm>
          <a:prstGeom prst="rect">
            <a:avLst/>
          </a:prstGeom>
          <a:ln>
            <a:noFill/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2709852" y="3890666"/>
            <a:ext cx="1443560" cy="1041256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09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E7CC66-9869-4E33-B241-1CDFC387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492" y="2531737"/>
            <a:ext cx="2669838" cy="370555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 및 세부 설명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6368"/>
              </p:ext>
            </p:extLst>
          </p:nvPr>
        </p:nvGraphicFramePr>
        <p:xfrm>
          <a:off x="695325" y="1302095"/>
          <a:ext cx="61169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항목의 검색 창에 텍스트가 입력되면 해당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데이터를 검색 창에 표시한다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4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데이터가 검색 창에 입력되면 미리보기 결과를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7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 될 경우 각 검색 창에 입력된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616341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DC3931D-A5A4-4EB5-94B3-E26344C15D9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2414057" y="1455097"/>
            <a:ext cx="6008877" cy="461819"/>
          </a:xfrm>
          <a:prstGeom prst="bentConnector3">
            <a:avLst>
              <a:gd name="adj1" fmla="val 2171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2E1A05-D784-4D54-928D-029F2F06A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57" b="57295"/>
          <a:stretch/>
        </p:blipFill>
        <p:spPr>
          <a:xfrm>
            <a:off x="8422933" y="1455096"/>
            <a:ext cx="3073742" cy="9236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2DCA4-F01C-4A06-B6ED-AF3F527E5831}"/>
              </a:ext>
            </a:extLst>
          </p:cNvPr>
          <p:cNvSpPr/>
          <p:nvPr/>
        </p:nvSpPr>
        <p:spPr>
          <a:xfrm>
            <a:off x="8428320" y="1455096"/>
            <a:ext cx="1515532" cy="9236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322EAA4-0D5D-4376-81FD-8404642CC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519922"/>
              </p:ext>
            </p:extLst>
          </p:nvPr>
        </p:nvGraphicFramePr>
        <p:xfrm>
          <a:off x="695324" y="4544154"/>
          <a:ext cx="6674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창에 입력된 텍스트 데이터의 변화가 있을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출력된 미리보기가 있을 경우 이전 미리보기를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일치하는 데이터가 있을 경우 해당 데이터를 기반으로 미리보기 결과를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0247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결과가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항목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이라는 텍스트를 대신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79413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출력되는 미리보기 결과의 항목들은 문자 정렬 순서에 따라서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14F01B40-2838-4F0F-9029-3A6217CB3E3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6" y="3252815"/>
            <a:ext cx="1158450" cy="1211942"/>
            <a:chOff x="695324" y="3886201"/>
            <a:chExt cx="1515532" cy="158551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57690CD-A27C-4AB8-8BD6-E1149A881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09" t="18371" r="47603" b="46007"/>
            <a:stretch/>
          </p:blipFill>
          <p:spPr>
            <a:xfrm>
              <a:off x="695324" y="3886201"/>
              <a:ext cx="1515532" cy="1346201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B6636F-F12C-4B26-8E42-9A8446D5F264}"/>
                </a:ext>
              </a:extLst>
            </p:cNvPr>
            <p:cNvSpPr txBox="1"/>
            <p:nvPr/>
          </p:nvSpPr>
          <p:spPr>
            <a:xfrm>
              <a:off x="695325" y="5232402"/>
              <a:ext cx="1515531" cy="239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미리보기 결과 예시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1454DFE-BE5A-47DE-B1CB-FC96D8F97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46" y="3568960"/>
            <a:ext cx="1721129" cy="26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FBCE2-B3C4-4116-AAD7-4CB40CD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02"/>
          <a:stretch/>
        </p:blipFill>
        <p:spPr>
          <a:xfrm>
            <a:off x="8428319" y="1268413"/>
            <a:ext cx="3066043" cy="138291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46352"/>
              </p:ext>
            </p:extLst>
          </p:nvPr>
        </p:nvGraphicFramePr>
        <p:xfrm>
          <a:off x="695324" y="1268413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55C3926-1291-4B0C-9AC8-C0060E72A60D}"/>
              </a:ext>
            </a:extLst>
          </p:cNvPr>
          <p:cNvSpPr>
            <a:spLocks noChangeAspect="1"/>
          </p:cNvSpPr>
          <p:nvPr/>
        </p:nvSpPr>
        <p:spPr>
          <a:xfrm>
            <a:off x="697637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추가 과정</a:t>
            </a:r>
          </a:p>
        </p:txBody>
      </p:sp>
      <p:sp>
        <p:nvSpPr>
          <p:cNvPr id="52" name="사각형: 잘린 한쪽 모서리 51">
            <a:extLst>
              <a:ext uri="{FF2B5EF4-FFF2-40B4-BE49-F238E27FC236}">
                <a16:creationId xmlns:a16="http://schemas.microsoft.com/office/drawing/2014/main" id="{8C7282C2-960F-47F7-AE21-45A6FC71D96F}"/>
              </a:ext>
            </a:extLst>
          </p:cNvPr>
          <p:cNvSpPr>
            <a:spLocks noChangeAspect="1"/>
          </p:cNvSpPr>
          <p:nvPr/>
        </p:nvSpPr>
        <p:spPr>
          <a:xfrm>
            <a:off x="5964371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삭제 과정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항목 규칙 및 세부 설명</a:t>
            </a:r>
            <a:r>
              <a:rPr lang="en-US" altLang="ko-KR" sz="900" dirty="0"/>
              <a:t>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0F5091D-3937-48C3-AAA0-93B53D36BA1D}"/>
              </a:ext>
            </a:extLst>
          </p:cNvPr>
          <p:cNvCxnSpPr>
            <a:cxnSpLocks/>
            <a:stCxn id="66" idx="1"/>
          </p:cNvCxnSpPr>
          <p:nvPr/>
        </p:nvCxnSpPr>
        <p:spPr>
          <a:xfrm rot="10800000">
            <a:off x="2675803" y="1398060"/>
            <a:ext cx="7305340" cy="707217"/>
          </a:xfrm>
          <a:prstGeom prst="bentConnector3">
            <a:avLst>
              <a:gd name="adj1" fmla="val 412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706242-6C0A-4901-91C6-00DB332830B7}"/>
              </a:ext>
            </a:extLst>
          </p:cNvPr>
          <p:cNvSpPr/>
          <p:nvPr/>
        </p:nvSpPr>
        <p:spPr>
          <a:xfrm>
            <a:off x="9981143" y="1559224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801233"/>
              </p:ext>
            </p:extLst>
          </p:nvPr>
        </p:nvGraphicFramePr>
        <p:xfrm>
          <a:off x="1463833" y="1630795"/>
          <a:ext cx="926433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655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30419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C7DD9-698C-447B-8561-809C56B5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13698" r="50477" b="67793"/>
          <a:stretch/>
        </p:blipFill>
        <p:spPr>
          <a:xfrm>
            <a:off x="2312467" y="5086462"/>
            <a:ext cx="2744293" cy="811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321A19-D374-4410-906F-315F6B042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t="13698" r="5900" b="67793"/>
          <a:stretch/>
        </p:blipFill>
        <p:spPr>
          <a:xfrm>
            <a:off x="787489" y="4190380"/>
            <a:ext cx="1591882" cy="8113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958253"/>
              </p:ext>
            </p:extLst>
          </p:nvPr>
        </p:nvGraphicFramePr>
        <p:xfrm>
          <a:off x="695325" y="1268413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502966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924991" y="4633118"/>
            <a:ext cx="1378147" cy="718720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673327" y="4466292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269" y="4534710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3222902" y="5351838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720662" y="5296865"/>
            <a:ext cx="1279906" cy="22383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924991" y="4633118"/>
            <a:ext cx="2435624" cy="663747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2109266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BE649-29E5-48FC-8FE6-5BE71DAB3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96" y="3735050"/>
            <a:ext cx="6575984" cy="23047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94BADC-1055-478C-8CAF-0DA68CA3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08" b="56919"/>
          <a:stretch/>
        </p:blipFill>
        <p:spPr>
          <a:xfrm>
            <a:off x="8478809" y="1356158"/>
            <a:ext cx="3004668" cy="10921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56302D-A01F-4943-91DE-3F6BC981FA61}"/>
              </a:ext>
            </a:extLst>
          </p:cNvPr>
          <p:cNvSpPr/>
          <p:nvPr/>
        </p:nvSpPr>
        <p:spPr>
          <a:xfrm>
            <a:off x="9981143" y="1356157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5A6DDAD-03BA-4585-926D-6D0AFF5584A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644265" y="1422427"/>
            <a:ext cx="6336878" cy="479782"/>
          </a:xfrm>
          <a:prstGeom prst="bentConnector3">
            <a:avLst>
              <a:gd name="adj1" fmla="val 36239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8210</TotalTime>
  <Pages>7</Pages>
  <Words>3459</Words>
  <Characters>0</Characters>
  <Application>Microsoft Office PowerPoint</Application>
  <DocSecurity>0</DocSecurity>
  <PresentationFormat>와이드스크린</PresentationFormat>
  <Lines>0</Lines>
  <Paragraphs>467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Arial</vt:lpstr>
      <vt:lpstr>Office 테마</vt:lpstr>
      <vt:lpstr>카드 필터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정렬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필터 &amp; 검색 초기화 시스템</vt:lpstr>
      <vt:lpstr>PowerPoint 프레젠테이션</vt:lpstr>
      <vt:lpstr>PowerPoint 프레젠테이션</vt:lpstr>
      <vt:lpstr>보유 카드 표기 시스템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5595</cp:revision>
  <dcterms:modified xsi:type="dcterms:W3CDTF">2024-12-13T10:06:36Z</dcterms:modified>
  <cp:version>9.103.97.45139</cp:version>
</cp:coreProperties>
</file>